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emf" ContentType="image/x-emf"/>
  <Default Extension="png" ContentType="image/p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sldIdLst>
    <p:sldId id="257" r:id="rId2"/>
    <p:sldId id="348" r:id="rId3"/>
    <p:sldId id="345" r:id="rId4"/>
    <p:sldId id="346" r:id="rId5"/>
    <p:sldId id="359" r:id="rId6"/>
    <p:sldId id="367" r:id="rId7"/>
    <p:sldId id="347" r:id="rId8"/>
    <p:sldId id="372" r:id="rId9"/>
    <p:sldId id="368" r:id="rId10"/>
    <p:sldId id="373" r:id="rId11"/>
    <p:sldId id="374" r:id="rId12"/>
    <p:sldId id="375" r:id="rId13"/>
    <p:sldId id="371" r:id="rId14"/>
    <p:sldId id="369" r:id="rId15"/>
    <p:sldId id="370" r:id="rId16"/>
    <p:sldId id="382" r:id="rId17"/>
    <p:sldId id="289" r:id="rId18"/>
    <p:sldId id="332" r:id="rId19"/>
    <p:sldId id="290" r:id="rId20"/>
    <p:sldId id="291" r:id="rId21"/>
    <p:sldId id="292" r:id="rId22"/>
    <p:sldId id="337" r:id="rId23"/>
    <p:sldId id="351" r:id="rId24"/>
    <p:sldId id="352" r:id="rId25"/>
    <p:sldId id="353" r:id="rId26"/>
    <p:sldId id="286" r:id="rId27"/>
    <p:sldId id="264" r:id="rId28"/>
    <p:sldId id="330" r:id="rId29"/>
    <p:sldId id="354" r:id="rId30"/>
    <p:sldId id="334" r:id="rId31"/>
    <p:sldId id="331" r:id="rId32"/>
    <p:sldId id="268" r:id="rId33"/>
    <p:sldId id="288" r:id="rId34"/>
    <p:sldId id="267" r:id="rId35"/>
    <p:sldId id="265" r:id="rId36"/>
    <p:sldId id="266" r:id="rId37"/>
    <p:sldId id="276" r:id="rId38"/>
    <p:sldId id="293" r:id="rId39"/>
    <p:sldId id="280" r:id="rId40"/>
    <p:sldId id="270" r:id="rId41"/>
    <p:sldId id="279" r:id="rId42"/>
    <p:sldId id="308" r:id="rId43"/>
    <p:sldId id="271" r:id="rId44"/>
    <p:sldId id="302" r:id="rId45"/>
    <p:sldId id="272" r:id="rId46"/>
    <p:sldId id="273" r:id="rId47"/>
    <p:sldId id="311" r:id="rId48"/>
    <p:sldId id="306" r:id="rId49"/>
    <p:sldId id="309" r:id="rId50"/>
    <p:sldId id="258" r:id="rId51"/>
    <p:sldId id="310" r:id="rId52"/>
    <p:sldId id="274" r:id="rId53"/>
    <p:sldId id="322" r:id="rId54"/>
    <p:sldId id="263" r:id="rId55"/>
    <p:sldId id="259" r:id="rId56"/>
    <p:sldId id="323" r:id="rId57"/>
    <p:sldId id="303" r:id="rId58"/>
    <p:sldId id="312" r:id="rId59"/>
    <p:sldId id="325" r:id="rId60"/>
    <p:sldId id="314" r:id="rId61"/>
    <p:sldId id="333" r:id="rId62"/>
    <p:sldId id="355" r:id="rId63"/>
    <p:sldId id="356" r:id="rId64"/>
    <p:sldId id="376" r:id="rId65"/>
    <p:sldId id="377" r:id="rId66"/>
    <p:sldId id="384" r:id="rId67"/>
    <p:sldId id="378" r:id="rId68"/>
    <p:sldId id="385" r:id="rId69"/>
    <p:sldId id="380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1"/>
    <a:srgbClr val="F72F46"/>
    <a:srgbClr val="F7F7F7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6" autoAdjust="0"/>
    <p:restoredTop sz="86418" autoAdjust="0"/>
  </p:normalViewPr>
  <p:slideViewPr>
    <p:cSldViewPr>
      <p:cViewPr>
        <p:scale>
          <a:sx n="75" d="100"/>
          <a:sy n="75" d="100"/>
        </p:scale>
        <p:origin x="-2368" y="-1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viewProps" Target="viewProps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presProps" Target="pres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tableStyles" Target="tableStyles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A949-1D95-2842-BC5B-534CBDC191AF}" type="datetimeFigureOut">
              <a:rPr lang="en-US" smtClean="0"/>
              <a:t>6/10/13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BB2F3-ECBF-3543-9630-CF9E10A3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2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4F38D-4A6A-2842-BFE0-7EBCB63E7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9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072DC-D29E-AF47-951D-208401396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1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D4E68-624D-CC41-90A7-6AB5C5A2A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2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15B2C-DF08-6340-9253-2B1220A5B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9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FAE89-0A53-9445-B970-5578D29B4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6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BA834-462A-A647-8973-11BF9458B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B5E02-EED5-6D4A-99B6-DDB2EC04B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3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77D75-2B20-9443-984E-2F682754A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1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DD7C-20B1-CD49-B711-29AD5171A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0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970C-3298-5940-A908-547A34BCF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7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AF2E5-31FD-AE42-8597-C66DCB17D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8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73BA032-DC27-DE46-9C73-F067B41F6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3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92970" y="762000"/>
            <a:ext cx="541997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SULPHUR</a:t>
            </a:r>
            <a:r>
              <a:rPr lang="en-US" sz="4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ISOTOPES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ASSOCIATED WITH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EVAPORITES</a:t>
            </a:r>
            <a:endParaRPr lang="en-US" sz="4000" dirty="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3000" y="5534561"/>
            <a:ext cx="3902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dirty="0">
                <a:solidFill>
                  <a:srgbClr val="000000"/>
                </a:solidFill>
              </a:rPr>
              <a:t>B. Charlotte Schreiber</a:t>
            </a:r>
          </a:p>
          <a:p>
            <a:pPr lvl="0" algn="r">
              <a:defRPr/>
            </a:pPr>
            <a:r>
              <a:rPr lang="en-US" dirty="0">
                <a:solidFill>
                  <a:srgbClr val="000000"/>
                </a:solidFill>
              </a:rPr>
              <a:t>Department </a:t>
            </a:r>
            <a:r>
              <a:rPr lang="en-US">
                <a:solidFill>
                  <a:srgbClr val="000000"/>
                </a:solidFill>
              </a:rPr>
              <a:t>of </a:t>
            </a:r>
            <a:r>
              <a:rPr lang="en-US" smtClean="0">
                <a:solidFill>
                  <a:srgbClr val="000000"/>
                </a:solidFill>
              </a:rPr>
              <a:t>Earth &amp; Space </a:t>
            </a:r>
            <a:r>
              <a:rPr lang="en-US" dirty="0" smtClean="0">
                <a:solidFill>
                  <a:srgbClr val="000000"/>
                </a:solidFill>
              </a:rPr>
              <a:t>Sciences</a:t>
            </a:r>
            <a:endParaRPr lang="en-US" dirty="0">
              <a:solidFill>
                <a:srgbClr val="000000"/>
              </a:solidFill>
            </a:endParaRPr>
          </a:p>
          <a:p>
            <a:pPr lvl="0" algn="r">
              <a:defRPr/>
            </a:pPr>
            <a:r>
              <a:rPr lang="en-US" dirty="0">
                <a:solidFill>
                  <a:srgbClr val="000000"/>
                </a:solidFill>
              </a:rPr>
              <a:t>University of Washington</a:t>
            </a:r>
          </a:p>
          <a:p>
            <a:pPr lvl="0" algn="r">
              <a:defRPr/>
            </a:pPr>
            <a:r>
              <a:rPr lang="en-US" dirty="0">
                <a:solidFill>
                  <a:srgbClr val="000000"/>
                </a:solidFill>
              </a:rPr>
              <a:t>Seattle WA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3544669"/>
            <a:ext cx="5738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To  be used only </a:t>
            </a: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for scholarly purposes</a:t>
            </a:r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,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consistent with “fair use” as prescribed in the U.S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Canfield_fig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350"/>
            <a:ext cx="9290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52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Canfield fig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286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8229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Canfield fig3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57200"/>
            <a:ext cx="92202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6419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l_Fig.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7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L_Fig 13_2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46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l_Fig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886200" y="381000"/>
            <a:ext cx="4572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2590800" y="152400"/>
            <a:ext cx="170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SHADED FIELD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783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stability 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"/>
            <a:ext cx="8077200" cy="6767736"/>
          </a:xfrm>
          <a:prstGeom prst="rect">
            <a:avLst/>
          </a:prstGeom>
        </p:spPr>
      </p:pic>
      <p:pic>
        <p:nvPicPr>
          <p:cNvPr id="3" name="Picture 2" descr="Seal_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5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2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838200" y="1905000"/>
            <a:ext cx="760571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cs typeface="+mn-cs"/>
              </a:rPr>
              <a:t>EARLIEST IDEAS FOR SULPHUR ACCUMULATION</a:t>
            </a:r>
          </a:p>
          <a:p>
            <a:pPr algn="ctr">
              <a:defRPr/>
            </a:pPr>
            <a:r>
              <a:rPr lang="en-US" sz="2400" b="1" dirty="0">
                <a:cs typeface="+mn-cs"/>
              </a:rPr>
              <a:t>SUGGESTED VOLCANIC </a:t>
            </a:r>
            <a:r>
              <a:rPr lang="en-US" sz="2400" b="1" dirty="0" smtClean="0">
                <a:cs typeface="+mn-cs"/>
              </a:rPr>
              <a:t>ORIGINS</a:t>
            </a:r>
          </a:p>
          <a:p>
            <a:pPr algn="ctr">
              <a:defRPr/>
            </a:pPr>
            <a:endParaRPr lang="en-US" sz="2400" b="1" dirty="0">
              <a:cs typeface="+mn-cs"/>
            </a:endParaRPr>
          </a:p>
          <a:p>
            <a:pPr algn="ctr">
              <a:defRPr/>
            </a:pPr>
            <a:r>
              <a:rPr lang="en-US" sz="2400" b="1" dirty="0" smtClean="0">
                <a:cs typeface="+mn-cs"/>
              </a:rPr>
              <a:t>PARTICULARLY FROM STUDIES IN </a:t>
            </a:r>
            <a:r>
              <a:rPr lang="en-US" sz="2400" b="1" dirty="0">
                <a:cs typeface="+mn-cs"/>
              </a:rPr>
              <a:t>SICILY </a:t>
            </a:r>
            <a:endParaRPr lang="en-US" sz="2400" b="1" dirty="0" smtClean="0">
              <a:cs typeface="+mn-cs"/>
            </a:endParaRPr>
          </a:p>
          <a:p>
            <a:pPr algn="ctr">
              <a:defRPr/>
            </a:pPr>
            <a:r>
              <a:rPr lang="en-US" sz="2400" b="1" dirty="0" smtClean="0">
                <a:cs typeface="+mn-cs"/>
              </a:rPr>
              <a:t>WHERE </a:t>
            </a:r>
            <a:r>
              <a:rPr lang="en-US" sz="2400" b="1" dirty="0">
                <a:cs typeface="+mn-cs"/>
              </a:rPr>
              <a:t>M. ETNA IS EVER </a:t>
            </a:r>
            <a:r>
              <a:rPr lang="en-US" sz="2400" b="1" dirty="0" smtClean="0">
                <a:cs typeface="+mn-cs"/>
              </a:rPr>
              <a:t>PRESENT</a:t>
            </a:r>
            <a:endParaRPr lang="en-US" sz="2400" b="1" dirty="0">
              <a:cs typeface="+mn-cs"/>
            </a:endParaRP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803525" y="4495800"/>
            <a:ext cx="3257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800" b="1" dirty="0"/>
              <a:t>TYPE 1 SULPHUR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492262" y="1905000"/>
            <a:ext cx="8238854" cy="415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2400" b="1" dirty="0">
              <a:cs typeface="+mn-cs"/>
            </a:endParaRPr>
          </a:p>
          <a:p>
            <a:pPr algn="ctr">
              <a:defRPr/>
            </a:pPr>
            <a:r>
              <a:rPr lang="en-US" sz="2400" b="1" dirty="0">
                <a:cs typeface="+mn-cs"/>
              </a:rPr>
              <a:t>ETNA AND OTHER</a:t>
            </a:r>
          </a:p>
          <a:p>
            <a:pPr algn="ctr">
              <a:defRPr/>
            </a:pPr>
            <a:r>
              <a:rPr lang="en-US" sz="2400" b="1" dirty="0">
                <a:cs typeface="+mn-cs"/>
              </a:rPr>
              <a:t>IGNEOUS SULPHUR SOURCES CREATE A VERY </a:t>
            </a:r>
          </a:p>
          <a:p>
            <a:pPr algn="ctr">
              <a:defRPr/>
            </a:pPr>
            <a:r>
              <a:rPr lang="en-US" sz="2400" b="1" dirty="0">
                <a:cs typeface="+mn-cs"/>
              </a:rPr>
              <a:t>DIFFERENT ISOTOPIC </a:t>
            </a:r>
            <a:r>
              <a:rPr lang="en-US" sz="2400" b="1" dirty="0" smtClean="0">
                <a:cs typeface="+mn-cs"/>
              </a:rPr>
              <a:t>ASSEMBLAGE FROM OTHER  S</a:t>
            </a:r>
          </a:p>
          <a:p>
            <a:pPr algn="ctr">
              <a:defRPr/>
            </a:pPr>
            <a:endParaRPr lang="en-US" sz="2400" b="1" dirty="0" smtClean="0">
              <a:cs typeface="+mn-cs"/>
            </a:endParaRPr>
          </a:p>
          <a:p>
            <a:pPr algn="ctr">
              <a:defRPr/>
            </a:pPr>
            <a:r>
              <a:rPr lang="en-US" sz="2400" b="1" dirty="0" smtClean="0">
                <a:cs typeface="+mn-cs"/>
              </a:rPr>
              <a:t>HOWEVER</a:t>
            </a:r>
          </a:p>
          <a:p>
            <a:pPr algn="ctr">
              <a:defRPr/>
            </a:pPr>
            <a:endParaRPr lang="en-US" sz="2400" b="1" dirty="0">
              <a:cs typeface="+mn-cs"/>
            </a:endParaRPr>
          </a:p>
          <a:p>
            <a:pPr algn="ctr">
              <a:defRPr/>
            </a:pPr>
            <a:r>
              <a:rPr lang="en-US" sz="2400" b="1" dirty="0" smtClean="0"/>
              <a:t>GENERALLY MOST </a:t>
            </a:r>
            <a:r>
              <a:rPr lang="en-US" sz="2400" b="1" dirty="0"/>
              <a:t>SICILIAN SULPHUR IS BIOGENIC</a:t>
            </a:r>
          </a:p>
          <a:p>
            <a:pPr algn="ctr">
              <a:defRPr/>
            </a:pPr>
            <a:r>
              <a:rPr lang="en-US" sz="2400" b="1" dirty="0"/>
              <a:t>AND EXHIBITS THE ISOTOPIC VARIATIONS</a:t>
            </a:r>
          </a:p>
          <a:p>
            <a:pPr algn="ctr">
              <a:defRPr/>
            </a:pPr>
            <a:r>
              <a:rPr lang="en-US" sz="2400" b="1" dirty="0"/>
              <a:t>CREATED BY THAT SOURCE. </a:t>
            </a:r>
          </a:p>
          <a:p>
            <a:pPr algn="ctr">
              <a:defRPr/>
            </a:pPr>
            <a:r>
              <a:rPr lang="en-US" sz="2400" b="1" dirty="0" smtClean="0">
                <a:cs typeface="+mn-cs"/>
              </a:rPr>
              <a:t> </a:t>
            </a:r>
            <a:endParaRPr lang="en-US" sz="24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774825" y="5562600"/>
            <a:ext cx="559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>
                <a:cs typeface="+mn-cs"/>
              </a:rPr>
              <a:t>CREST OF MOUNT ETNA, SEPTEMBER 2008</a:t>
            </a:r>
          </a:p>
          <a:p>
            <a:pPr algn="ctr" eaLnBrk="1" hangingPunct="1">
              <a:defRPr/>
            </a:pPr>
            <a:r>
              <a:rPr lang="en-US" sz="2000" b="1">
                <a:cs typeface="+mn-cs"/>
              </a:rPr>
              <a:t>TYPE 1 SULPHUR</a:t>
            </a:r>
            <a:endParaRPr lang="en-US" sz="2000" b="1">
              <a:solidFill>
                <a:schemeClr val="bg1"/>
              </a:solidFill>
              <a:cs typeface="+mn-cs"/>
            </a:endParaRPr>
          </a:p>
        </p:txBody>
      </p:sp>
      <p:pic>
        <p:nvPicPr>
          <p:cNvPr id="16386" name="Picture 3" descr="&#10;Picture 1.png                                                  001D6DA2Macintosh HD                   C171A9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381000"/>
            <a:ext cx="85486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80" y="762000"/>
            <a:ext cx="8200682" cy="4647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Isotopes of the Naturally Existing Element Sulphur</a:t>
            </a:r>
          </a:p>
          <a:p>
            <a:pPr algn="ctr"/>
            <a:r>
              <a:rPr lang="en-US" sz="2400" b="1" dirty="0"/>
              <a:t>With a Known Natural Abundance</a:t>
            </a:r>
          </a:p>
          <a:p>
            <a:pPr algn="ctr"/>
            <a:r>
              <a:rPr lang="en-US" b="1" dirty="0"/>
              <a:t> </a:t>
            </a:r>
            <a:endParaRPr lang="en-US" b="1" dirty="0" smtClean="0"/>
          </a:p>
          <a:p>
            <a:pPr algn="ctr"/>
            <a:r>
              <a:rPr lang="en-US" sz="2400" b="1" u="sng" dirty="0" smtClean="0"/>
              <a:t>Mass Number</a:t>
            </a:r>
            <a:r>
              <a:rPr lang="en-US" sz="2400" b="1" u="sng" dirty="0"/>
              <a:t>	Natural </a:t>
            </a:r>
            <a:r>
              <a:rPr lang="en-US" sz="2400" b="1" u="sng" dirty="0" smtClean="0"/>
              <a:t>Abundance</a:t>
            </a:r>
            <a:r>
              <a:rPr lang="en-US" sz="2400" b="1" u="sng" dirty="0"/>
              <a:t>	Half-life</a:t>
            </a:r>
            <a:endParaRPr lang="en-US" sz="2400" b="1" dirty="0"/>
          </a:p>
          <a:p>
            <a:r>
              <a:rPr lang="en-US" sz="2400" b="1" dirty="0"/>
              <a:t> </a:t>
            </a:r>
          </a:p>
          <a:p>
            <a:r>
              <a:rPr lang="en-US" sz="2400" b="1" dirty="0" smtClean="0"/>
              <a:t>  32</a:t>
            </a:r>
            <a:r>
              <a:rPr lang="en-US" sz="2400" b="1" dirty="0"/>
              <a:t>			</a:t>
            </a:r>
            <a:r>
              <a:rPr lang="en-US" sz="2400" b="1" dirty="0" smtClean="0"/>
              <a:t>      95.02</a:t>
            </a:r>
            <a:r>
              <a:rPr lang="en-US" sz="2400" b="1" dirty="0"/>
              <a:t>%			Stable</a:t>
            </a:r>
          </a:p>
          <a:p>
            <a:r>
              <a:rPr lang="en-US" sz="2400" b="1" dirty="0" smtClean="0"/>
              <a:t>  33</a:t>
            </a:r>
            <a:r>
              <a:rPr lang="en-US" sz="2400" b="1" dirty="0"/>
              <a:t>			</a:t>
            </a:r>
            <a:r>
              <a:rPr lang="en-US" sz="2400" b="1" dirty="0" smtClean="0"/>
              <a:t>        </a:t>
            </a:r>
            <a:r>
              <a:rPr lang="en-US" sz="2400" b="1" dirty="0"/>
              <a:t>0.75%			Stable</a:t>
            </a:r>
          </a:p>
          <a:p>
            <a:r>
              <a:rPr lang="en-US" sz="2400" b="1" dirty="0" smtClean="0"/>
              <a:t>  34</a:t>
            </a:r>
            <a:r>
              <a:rPr lang="en-US" sz="2400" b="1" dirty="0"/>
              <a:t>			</a:t>
            </a:r>
            <a:r>
              <a:rPr lang="en-US" sz="2400" b="1" dirty="0" smtClean="0"/>
              <a:t>        </a:t>
            </a:r>
            <a:r>
              <a:rPr lang="en-US" sz="2400" b="1" dirty="0"/>
              <a:t>4.21%			Stable</a:t>
            </a:r>
          </a:p>
          <a:p>
            <a:r>
              <a:rPr lang="en-US" sz="2400" b="1" dirty="0" smtClean="0"/>
              <a:t>  36</a:t>
            </a:r>
            <a:r>
              <a:rPr lang="en-US" sz="2400" b="1" dirty="0"/>
              <a:t>			</a:t>
            </a:r>
            <a:r>
              <a:rPr lang="en-US" sz="2400" b="1" dirty="0" smtClean="0"/>
              <a:t>        </a:t>
            </a:r>
            <a:r>
              <a:rPr lang="en-US" sz="2400" b="1" dirty="0"/>
              <a:t>0.02%			Stable</a:t>
            </a:r>
          </a:p>
          <a:p>
            <a:r>
              <a:rPr lang="en-US" sz="2400" b="1" dirty="0"/>
              <a:t> </a:t>
            </a:r>
          </a:p>
          <a:p>
            <a:r>
              <a:rPr lang="en-US" b="1" dirty="0"/>
              <a:t> </a:t>
            </a:r>
          </a:p>
          <a:p>
            <a:r>
              <a:rPr lang="en-US" b="1" dirty="0"/>
              <a:t>Mass Numbers of </a:t>
            </a:r>
            <a:r>
              <a:rPr lang="en-US" b="1" dirty="0" smtClean="0"/>
              <a:t>all </a:t>
            </a:r>
            <a:r>
              <a:rPr lang="en-US" b="1" smtClean="0"/>
              <a:t>of  the </a:t>
            </a:r>
            <a:r>
              <a:rPr lang="en-US" b="1" dirty="0"/>
              <a:t>S isotopes range from 26 to 49, only one, </a:t>
            </a:r>
            <a:r>
              <a:rPr lang="en-US" b="1" dirty="0" smtClean="0"/>
              <a:t>S</a:t>
            </a:r>
            <a:r>
              <a:rPr lang="en-US" b="1" baseline="30000" dirty="0" smtClean="0"/>
              <a:t>35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has </a:t>
            </a:r>
            <a:r>
              <a:rPr lang="en-US" b="1" dirty="0"/>
              <a:t>a half life of 87.5 days while all the others exists for seconds to a few minutes.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5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752600" y="5257800"/>
            <a:ext cx="5499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>
                <a:cs typeface="+mn-cs"/>
              </a:rPr>
              <a:t>LOOKING INTO AN ACTIVE CRATER</a:t>
            </a:r>
          </a:p>
          <a:p>
            <a:pPr algn="ctr" eaLnBrk="1" hangingPunct="1">
              <a:defRPr/>
            </a:pPr>
            <a:r>
              <a:rPr lang="en-US" sz="2400" b="1">
                <a:cs typeface="+mn-cs"/>
              </a:rPr>
              <a:t>NOTICE THE SULPHUR COATINGS!</a:t>
            </a:r>
          </a:p>
        </p:txBody>
      </p:sp>
      <p:pic>
        <p:nvPicPr>
          <p:cNvPr id="17410" name="Picture 3" descr="&#10;Picture 2.png                                                  001D6DA2Macintosh HD                   C171A9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4691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838200" y="5851525"/>
            <a:ext cx="742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SULPHUR PRECIPITATES DIRECTLY ON ROCK SURFACES</a:t>
            </a:r>
            <a:endParaRPr lang="en-US" sz="2400">
              <a:solidFill>
                <a:srgbClr val="000000"/>
              </a:solidFill>
              <a:latin typeface="Times" charset="0"/>
              <a:cs typeface="+mn-cs"/>
            </a:endParaRPr>
          </a:p>
        </p:txBody>
      </p:sp>
      <p:pic>
        <p:nvPicPr>
          <p:cNvPr id="18434" name="Picture 3" descr="&#10;Picture 3.png                                                  001D6DA2Macintosh HD                   C171A9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74088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7577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219200"/>
            <a:ext cx="70152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The SO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/H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S ratio of gases emitted from</a:t>
            </a:r>
          </a:p>
          <a:p>
            <a:pPr algn="ctr"/>
            <a:r>
              <a:rPr lang="en-US" sz="2800" b="1" dirty="0" smtClean="0"/>
              <a:t>Mt. Etna varies and so does the sulphur</a:t>
            </a:r>
          </a:p>
          <a:p>
            <a:pPr algn="ctr"/>
            <a:r>
              <a:rPr lang="en-US" sz="2800" b="1" dirty="0" smtClean="0"/>
              <a:t>isotope value.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303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252478"/>
            <a:ext cx="62274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SO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/H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 ratio of gases emitted from</a:t>
            </a:r>
          </a:p>
          <a:p>
            <a:r>
              <a:rPr lang="en-US" sz="2400" b="1" dirty="0" smtClean="0"/>
              <a:t>Mt. Etna varies and so does the sulphur</a:t>
            </a:r>
          </a:p>
          <a:p>
            <a:r>
              <a:rPr lang="en-US" sz="2400" b="1" dirty="0" smtClean="0"/>
              <a:t>isotope value.</a:t>
            </a:r>
          </a:p>
          <a:p>
            <a:endParaRPr lang="en-US" sz="2400" b="1" dirty="0"/>
          </a:p>
          <a:p>
            <a:r>
              <a:rPr lang="en-US" sz="3600" b="1" dirty="0" smtClean="0">
                <a:solidFill>
                  <a:srgbClr val="FF0000"/>
                </a:solidFill>
              </a:rPr>
              <a:t>		     WHY?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303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295400"/>
            <a:ext cx="696221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SO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/H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 ratio of gases emitted from</a:t>
            </a:r>
          </a:p>
          <a:p>
            <a:r>
              <a:rPr lang="en-US" sz="2400" b="1" dirty="0" smtClean="0"/>
              <a:t>Mt. Etna varies and so does the sulphur</a:t>
            </a:r>
          </a:p>
          <a:p>
            <a:r>
              <a:rPr lang="en-US" sz="2400" b="1" dirty="0" smtClean="0"/>
              <a:t>isotope value.</a:t>
            </a:r>
          </a:p>
          <a:p>
            <a:endParaRPr lang="en-US" sz="2400" b="1" dirty="0"/>
          </a:p>
          <a:p>
            <a:r>
              <a:rPr lang="en-US" sz="3600" b="1" dirty="0" smtClean="0">
                <a:solidFill>
                  <a:srgbClr val="FF0000"/>
                </a:solidFill>
              </a:rPr>
              <a:t>   		     WHY?</a:t>
            </a:r>
          </a:p>
          <a:p>
            <a:endParaRPr lang="en-US" sz="2400" b="1" dirty="0"/>
          </a:p>
          <a:p>
            <a:r>
              <a:rPr lang="en-US" sz="2400" b="1" dirty="0" smtClean="0"/>
              <a:t>Part of the sulphur comes from the magma</a:t>
            </a:r>
          </a:p>
          <a:p>
            <a:r>
              <a:rPr lang="en-US" sz="2400" b="1" dirty="0" smtClean="0"/>
              <a:t>source and part from the thermochemistry </a:t>
            </a:r>
          </a:p>
          <a:p>
            <a:r>
              <a:rPr lang="en-US" sz="2400" b="1" dirty="0" smtClean="0"/>
              <a:t>developed as the magma passes through </a:t>
            </a:r>
          </a:p>
          <a:p>
            <a:r>
              <a:rPr lang="en-US" sz="2400" b="1" dirty="0" smtClean="0"/>
              <a:t>the </a:t>
            </a:r>
            <a:r>
              <a:rPr lang="en-US" sz="2400" b="1" u="sng" dirty="0" smtClean="0"/>
              <a:t>sedimentary section </a:t>
            </a:r>
            <a:r>
              <a:rPr lang="en-US" sz="2400" b="1" dirty="0" smtClean="0"/>
              <a:t>below the volcano.</a:t>
            </a:r>
          </a:p>
          <a:p>
            <a:r>
              <a:rPr lang="en-US" sz="2400" b="1" dirty="0" smtClean="0"/>
              <a:t>THAT SECTION CONTAINS A GREAT DEAL OF</a:t>
            </a:r>
          </a:p>
          <a:p>
            <a:r>
              <a:rPr lang="en-US" sz="2400" b="1" dirty="0" smtClean="0"/>
              <a:t>EVAPORATIVE, MARINE CaSO</a:t>
            </a:r>
            <a:r>
              <a:rPr lang="en-US" sz="2400" b="1" baseline="-25000" dirty="0" smtClean="0"/>
              <a:t>4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54303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09060" y="1371600"/>
            <a:ext cx="671164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cs typeface="+mn-cs"/>
              </a:rPr>
              <a:t>“TYPE 2” </a:t>
            </a:r>
            <a:r>
              <a:rPr lang="en-US" sz="4000" b="1" dirty="0">
                <a:cs typeface="+mn-cs"/>
              </a:rPr>
              <a:t>SULPHUR</a:t>
            </a:r>
          </a:p>
          <a:p>
            <a:pPr algn="ctr">
              <a:defRPr/>
            </a:pPr>
            <a:r>
              <a:rPr lang="en-US" sz="4000" b="1" dirty="0">
                <a:cs typeface="+mn-cs"/>
              </a:rPr>
              <a:t>Bacterially produced by </a:t>
            </a:r>
          </a:p>
          <a:p>
            <a:pPr algn="ctr">
              <a:defRPr/>
            </a:pPr>
            <a:r>
              <a:rPr lang="en-US" sz="4000" b="1" dirty="0">
                <a:cs typeface="+mn-cs"/>
              </a:rPr>
              <a:t>breakdown of Ca sulphate, </a:t>
            </a:r>
          </a:p>
          <a:p>
            <a:pPr algn="ctr">
              <a:defRPr/>
            </a:pPr>
            <a:r>
              <a:rPr lang="en-US" sz="4000" b="1" dirty="0">
                <a:cs typeface="+mn-cs"/>
              </a:rPr>
              <a:t>in the presence of water </a:t>
            </a:r>
          </a:p>
          <a:p>
            <a:pPr algn="ctr">
              <a:defRPr/>
            </a:pPr>
            <a:r>
              <a:rPr lang="en-US" sz="4000" b="1" dirty="0">
                <a:cs typeface="+mn-cs"/>
              </a:rPr>
              <a:t>and organic </a:t>
            </a:r>
            <a:r>
              <a:rPr lang="en-US" sz="4000" b="1" dirty="0" smtClean="0">
                <a:cs typeface="+mn-cs"/>
              </a:rPr>
              <a:t>matter</a:t>
            </a:r>
          </a:p>
          <a:p>
            <a:pPr algn="ctr">
              <a:defRPr/>
            </a:pPr>
            <a:r>
              <a:rPr lang="en-US" sz="4000" b="1" dirty="0" smtClean="0">
                <a:cs typeface="+mn-cs"/>
              </a:rPr>
              <a:t>=</a:t>
            </a:r>
          </a:p>
          <a:p>
            <a:pPr algn="ctr">
              <a:defRPr/>
            </a:pPr>
            <a:r>
              <a:rPr lang="en-US" sz="4000" b="1" dirty="0" smtClean="0">
                <a:cs typeface="+mn-cs"/>
              </a:rPr>
              <a:t>BIODEGRADATION</a:t>
            </a:r>
          </a:p>
          <a:p>
            <a:pPr algn="ctr">
              <a:defRPr/>
            </a:pPr>
            <a:endParaRPr lang="en-US" sz="40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65955" y="990600"/>
            <a:ext cx="635657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cs typeface="+mn-cs"/>
              </a:rPr>
              <a:t>DEGREE OF ALTERATION IS </a:t>
            </a:r>
          </a:p>
          <a:p>
            <a:pPr algn="ctr">
              <a:defRPr/>
            </a:pPr>
            <a:r>
              <a:rPr lang="en-US" sz="2800" b="1" dirty="0">
                <a:cs typeface="+mn-cs"/>
              </a:rPr>
              <a:t>CONTROLLED BY COMPOSITION,</a:t>
            </a:r>
          </a:p>
          <a:p>
            <a:pPr algn="ctr">
              <a:defRPr/>
            </a:pPr>
            <a:r>
              <a:rPr lang="en-US" sz="2800" b="1" dirty="0">
                <a:cs typeface="+mn-cs"/>
              </a:rPr>
              <a:t>BEDDING, POROSITY,</a:t>
            </a:r>
          </a:p>
          <a:p>
            <a:pPr algn="ctr">
              <a:defRPr/>
            </a:pPr>
            <a:r>
              <a:rPr lang="en-US" sz="2800" b="1" dirty="0">
                <a:cs typeface="+mn-cs"/>
              </a:rPr>
              <a:t>ACCESS TO FLUID </a:t>
            </a:r>
            <a:r>
              <a:rPr lang="en-US" sz="2800" b="1" dirty="0" smtClean="0">
                <a:cs typeface="+mn-cs"/>
              </a:rPr>
              <a:t>MIGRATION</a:t>
            </a:r>
          </a:p>
          <a:p>
            <a:pPr algn="ctr">
              <a:defRPr/>
            </a:pPr>
            <a:endParaRPr lang="en-US" sz="2800" b="1" dirty="0">
              <a:cs typeface="+mn-cs"/>
            </a:endParaRPr>
          </a:p>
          <a:p>
            <a:pPr algn="ctr">
              <a:defRPr/>
            </a:pPr>
            <a:r>
              <a:rPr lang="en-US" sz="2800" b="1" dirty="0" smtClean="0">
                <a:cs typeface="+mn-cs"/>
              </a:rPr>
              <a:t> </a:t>
            </a:r>
            <a:r>
              <a:rPr lang="en-US" sz="2800" b="1" u="sng" dirty="0">
                <a:cs typeface="+mn-cs"/>
              </a:rPr>
              <a:t>BECAUSE</a:t>
            </a:r>
            <a:r>
              <a:rPr lang="en-US" sz="2800" b="1" dirty="0">
                <a:cs typeface="+mn-cs"/>
              </a:rPr>
              <a:t> </a:t>
            </a:r>
            <a:endParaRPr lang="en-US" sz="2800" b="1" dirty="0" smtClean="0">
              <a:cs typeface="+mn-cs"/>
            </a:endParaRPr>
          </a:p>
          <a:p>
            <a:pPr algn="ctr">
              <a:defRPr/>
            </a:pPr>
            <a:endParaRPr lang="en-US" sz="2800" b="1" dirty="0">
              <a:cs typeface="+mn-cs"/>
            </a:endParaRPr>
          </a:p>
          <a:p>
            <a:pPr algn="ctr">
              <a:defRPr/>
            </a:pPr>
            <a:r>
              <a:rPr lang="en-US" sz="2800" b="1" dirty="0">
                <a:cs typeface="+mn-cs"/>
              </a:rPr>
              <a:t>THE PROCESS REQUIRES BOTH</a:t>
            </a:r>
          </a:p>
          <a:p>
            <a:pPr algn="ctr">
              <a:defRPr/>
            </a:pPr>
            <a:r>
              <a:rPr lang="en-US" sz="2800" b="1" u="sng" dirty="0">
                <a:cs typeface="+mn-cs"/>
              </a:rPr>
              <a:t>WATER</a:t>
            </a:r>
            <a:r>
              <a:rPr lang="en-US" sz="2800" b="1" dirty="0">
                <a:cs typeface="+mn-cs"/>
              </a:rPr>
              <a:t> AND </a:t>
            </a:r>
            <a:r>
              <a:rPr lang="en-US" sz="2800" b="1" u="sng" dirty="0" smtClean="0">
                <a:cs typeface="+mn-cs"/>
              </a:rPr>
              <a:t>ORGANIC MATTER</a:t>
            </a:r>
          </a:p>
          <a:p>
            <a:pPr algn="ctr">
              <a:defRPr/>
            </a:pPr>
            <a:r>
              <a:rPr lang="en-US" sz="2800" b="1" dirty="0" smtClean="0">
                <a:cs typeface="+mn-cs"/>
              </a:rPr>
              <a:t>AS WELL AS A SULPHATE SOURCE</a:t>
            </a:r>
            <a:endParaRPr lang="en-US" sz="24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490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-3175" y="5181600"/>
            <a:ext cx="91408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>
                <a:cs typeface="+mn-cs"/>
              </a:rPr>
              <a:t>MOST SULPHUR DEPOSITS OCCUR IN BROKEN-BLOCKS OF</a:t>
            </a:r>
          </a:p>
          <a:p>
            <a:pPr algn="ctr">
              <a:defRPr/>
            </a:pPr>
            <a:r>
              <a:rPr lang="en-US" sz="2400" b="1" u="sng">
                <a:cs typeface="+mn-cs"/>
              </a:rPr>
              <a:t>RESEDIMENTED</a:t>
            </a:r>
            <a:r>
              <a:rPr lang="en-US" sz="2400" b="1">
                <a:cs typeface="+mn-cs"/>
              </a:rPr>
              <a:t> MESSINIAN SEGMENTS PRESENT WITHIN </a:t>
            </a:r>
          </a:p>
          <a:p>
            <a:pPr algn="ctr">
              <a:defRPr/>
            </a:pPr>
            <a:r>
              <a:rPr lang="en-US" sz="2400" b="1">
                <a:cs typeface="+mn-cs"/>
              </a:rPr>
              <a:t>THE BASIN</a:t>
            </a:r>
            <a:endParaRPr lang="en-US" sz="2400">
              <a:cs typeface="+mn-cs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701925" y="228600"/>
            <a:ext cx="3738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cs typeface="+mn-cs"/>
              </a:rPr>
              <a:t>LOCATION IN SICILY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524000"/>
            <a:ext cx="72891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 the Permian, Castile Formation, of</a:t>
            </a:r>
          </a:p>
          <a:p>
            <a:r>
              <a:rPr lang="en-US" sz="2800" b="1" dirty="0" err="1" smtClean="0"/>
              <a:t>W.Texas</a:t>
            </a:r>
            <a:r>
              <a:rPr lang="en-US" sz="2800" b="1" dirty="0" smtClean="0"/>
              <a:t>/</a:t>
            </a:r>
            <a:r>
              <a:rPr lang="en-US" sz="2800" b="1" dirty="0" err="1" smtClean="0"/>
              <a:t>NewMexico</a:t>
            </a:r>
            <a:r>
              <a:rPr lang="en-US" sz="2800" b="1" dirty="0" smtClean="0"/>
              <a:t>, the section is also </a:t>
            </a:r>
          </a:p>
          <a:p>
            <a:r>
              <a:rPr lang="en-US" sz="2800" b="1" dirty="0" smtClean="0"/>
              <a:t>broken - by faults. This also gives access </a:t>
            </a:r>
          </a:p>
          <a:p>
            <a:r>
              <a:rPr lang="en-US" sz="2800" b="1" dirty="0" smtClean="0"/>
              <a:t>to water and hydrocarbons - necessary </a:t>
            </a:r>
          </a:p>
          <a:p>
            <a:r>
              <a:rPr lang="en-US" sz="2800" b="1" dirty="0" smtClean="0"/>
              <a:t>for the  bacterial  activity.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572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457200"/>
            <a:ext cx="762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Because S isotopes on earth are so variable,</a:t>
            </a:r>
          </a:p>
          <a:p>
            <a:r>
              <a:rPr lang="en-US" sz="2400" dirty="0" smtClean="0"/>
              <a:t>the original reference standard was set to</a:t>
            </a:r>
          </a:p>
          <a:p>
            <a:r>
              <a:rPr lang="en-US" sz="2400" dirty="0" smtClean="0"/>
              <a:t>the sulphur in </a:t>
            </a:r>
            <a:r>
              <a:rPr lang="en-US" sz="2400" dirty="0"/>
              <a:t>the </a:t>
            </a:r>
            <a:r>
              <a:rPr lang="en-US" sz="2400" dirty="0" err="1"/>
              <a:t>Troilite</a:t>
            </a:r>
            <a:r>
              <a:rPr lang="en-US" sz="2400" dirty="0"/>
              <a:t> (a </a:t>
            </a:r>
            <a:r>
              <a:rPr lang="en-US" sz="2400" dirty="0" err="1"/>
              <a:t>FeS</a:t>
            </a:r>
            <a:r>
              <a:rPr lang="en-US" sz="2400" dirty="0"/>
              <a:t> </a:t>
            </a:r>
            <a:r>
              <a:rPr lang="en-US" sz="2400" dirty="0" smtClean="0"/>
              <a:t>polymorph) of</a:t>
            </a:r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Cañon</a:t>
            </a:r>
            <a:r>
              <a:rPr lang="en-US" sz="2400" dirty="0" smtClean="0"/>
              <a:t> Diablo Meteorite, thought to be an </a:t>
            </a:r>
          </a:p>
          <a:p>
            <a:r>
              <a:rPr lang="en-US" sz="2400" dirty="0" smtClean="0"/>
              <a:t>Invariable representation of the overall S isotope</a:t>
            </a:r>
          </a:p>
          <a:p>
            <a:r>
              <a:rPr lang="en-US" sz="2400" dirty="0" smtClean="0"/>
              <a:t>profile of meteorites  (primitive, </a:t>
            </a:r>
            <a:r>
              <a:rPr lang="en-US" sz="2400" dirty="0" err="1" smtClean="0"/>
              <a:t>unevolved</a:t>
            </a:r>
            <a:r>
              <a:rPr lang="en-US" sz="2400" dirty="0" smtClean="0"/>
              <a:t> S).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However, the S in meteorites may vary by as much </a:t>
            </a:r>
          </a:p>
          <a:p>
            <a:r>
              <a:rPr lang="en-US" sz="2400" dirty="0" smtClean="0"/>
              <a:t>as 1%, thus it does not have an “absolute” </a:t>
            </a:r>
            <a:r>
              <a:rPr lang="en-US" sz="2400" dirty="0" err="1" smtClean="0"/>
              <a:t>unchang</a:t>
            </a:r>
            <a:r>
              <a:rPr lang="en-US" sz="2400" dirty="0" smtClean="0"/>
              <a:t>-</a:t>
            </a:r>
          </a:p>
          <a:p>
            <a:r>
              <a:rPr lang="en-US" sz="2400" dirty="0" err="1" smtClean="0"/>
              <a:t>ing</a:t>
            </a:r>
            <a:r>
              <a:rPr lang="en-US" sz="2400" dirty="0" smtClean="0"/>
              <a:t>  value. </a:t>
            </a:r>
          </a:p>
          <a:p>
            <a:endParaRPr lang="en-US" sz="2400" dirty="0"/>
          </a:p>
          <a:p>
            <a:r>
              <a:rPr lang="en-US" sz="2400" dirty="0" smtClean="0"/>
              <a:t>So….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070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3856" y="2743200"/>
            <a:ext cx="4858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BACTERIAL SULPHUR</a:t>
            </a:r>
          </a:p>
          <a:p>
            <a:pPr algn="ctr"/>
            <a:r>
              <a:rPr lang="en-US" sz="3200" b="1" dirty="0" smtClean="0"/>
              <a:t>FROM CENTRAL SICILY</a:t>
            </a:r>
          </a:p>
          <a:p>
            <a:pPr algn="ctr"/>
            <a:r>
              <a:rPr lang="en-US" sz="3200" b="1" dirty="0" smtClean="0"/>
              <a:t>(</a:t>
            </a:r>
            <a:r>
              <a:rPr lang="en-US" sz="3200" b="1" dirty="0" err="1" smtClean="0"/>
              <a:t>Cozzo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Disi</a:t>
            </a:r>
            <a:r>
              <a:rPr lang="en-US" sz="3200" b="1" dirty="0" smtClean="0"/>
              <a:t> Mine)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nEW Sulphur027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3"/>
            <a:ext cx="8534400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966831" y="5562600"/>
            <a:ext cx="2800767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cs typeface="+mn-cs"/>
              </a:rPr>
              <a:t>DIATOMITES-</a:t>
            </a:r>
          </a:p>
          <a:p>
            <a:pPr algn="ctr">
              <a:defRPr/>
            </a:pPr>
            <a:r>
              <a:rPr lang="en-US" sz="2400" b="1" dirty="0" smtClean="0">
                <a:cs typeface="+mn-cs"/>
              </a:rPr>
              <a:t>JUST </a:t>
            </a:r>
            <a:r>
              <a:rPr lang="en-US" sz="2400" b="1" dirty="0">
                <a:cs typeface="+mn-cs"/>
              </a:rPr>
              <a:t>BELOW</a:t>
            </a:r>
          </a:p>
          <a:p>
            <a:pPr algn="ctr">
              <a:defRPr/>
            </a:pPr>
            <a:r>
              <a:rPr lang="en-US" sz="2400" b="1" dirty="0">
                <a:cs typeface="+mn-cs"/>
              </a:rPr>
              <a:t>COZZO </a:t>
            </a:r>
            <a:r>
              <a:rPr lang="en-US" sz="2400" b="1" dirty="0" smtClean="0">
                <a:cs typeface="+mn-cs"/>
              </a:rPr>
              <a:t>DISI MINE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&#10;SULFUR006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96217" y="6096000"/>
            <a:ext cx="869285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cs typeface="+mn-cs"/>
              </a:rPr>
              <a:t>Hydrocarbon source is probably from </a:t>
            </a:r>
            <a:r>
              <a:rPr lang="en-US" sz="2000" b="1" dirty="0" err="1">
                <a:cs typeface="+mn-cs"/>
              </a:rPr>
              <a:t>diatomites</a:t>
            </a:r>
            <a:r>
              <a:rPr lang="en-US" sz="2000" b="1" dirty="0">
                <a:cs typeface="+mn-cs"/>
              </a:rPr>
              <a:t> beneath the gypsum </a:t>
            </a:r>
          </a:p>
          <a:p>
            <a:pPr algn="ctr">
              <a:defRPr/>
            </a:pPr>
            <a:r>
              <a:rPr lang="en-US" sz="2000" b="1" dirty="0">
                <a:cs typeface="+mn-cs"/>
              </a:rPr>
              <a:t>sequence </a:t>
            </a:r>
            <a:r>
              <a:rPr lang="en-US" sz="2000" b="1" dirty="0" smtClean="0">
                <a:cs typeface="+mn-cs"/>
              </a:rPr>
              <a:t>but also </a:t>
            </a:r>
            <a:r>
              <a:rPr lang="en-US" sz="2000" b="1" dirty="0">
                <a:cs typeface="+mn-cs"/>
              </a:rPr>
              <a:t>may arise from </a:t>
            </a:r>
            <a:r>
              <a:rPr lang="en-US" sz="2000" b="1" dirty="0" smtClean="0">
                <a:cs typeface="+mn-cs"/>
              </a:rPr>
              <a:t>deeper </a:t>
            </a:r>
            <a:r>
              <a:rPr lang="en-US" sz="2000" b="1" dirty="0">
                <a:cs typeface="+mn-cs"/>
              </a:rPr>
              <a:t>underlying materials.</a:t>
            </a:r>
          </a:p>
          <a:p>
            <a:pPr algn="ctr">
              <a:defRPr/>
            </a:pPr>
            <a:endParaRPr lang="en-US" sz="2400" b="1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5715000"/>
            <a:ext cx="1661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 Sicily: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&#10;SULFUR002.jpg                                                  00009BCB&#10;MOUSE_CATCHER                  C798463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9248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066800" y="5638800"/>
            <a:ext cx="6291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>
                <a:cs typeface="+mn-cs"/>
              </a:rPr>
              <a:t>ENTRANCE TO COZZO DISI MINE, SICILY,</a:t>
            </a:r>
          </a:p>
          <a:p>
            <a:pPr algn="ctr">
              <a:defRPr/>
            </a:pPr>
            <a:r>
              <a:rPr lang="en-US" sz="2400" b="1">
                <a:cs typeface="+mn-cs"/>
              </a:rPr>
              <a:t>1984. NOTE OIL SEEPS AND POOLS.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&#10;SULFUR004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763000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2400" y="5791200"/>
            <a:ext cx="8991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cs typeface="+mn-cs"/>
              </a:rPr>
              <a:t>THE OIL IS HIGHLY IMMATURE AND STRONGLY BIODEGRADED</a:t>
            </a:r>
          </a:p>
          <a:p>
            <a:pPr algn="ctr">
              <a:spcBef>
                <a:spcPct val="50000"/>
              </a:spcBef>
              <a:defRPr/>
            </a:pPr>
            <a:endParaRPr lang="en-US" sz="2400" b="1"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 b="1">
              <a:cs typeface="+mn-cs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889000" y="6461125"/>
            <a:ext cx="736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cs typeface="+mn-cs"/>
              </a:rPr>
              <a:t> (SEEPS FOLLOW POROSITY ALONG ORIGINAL BEDDING)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7848600" y="3048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772400" y="304800"/>
            <a:ext cx="760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20 cm</a:t>
            </a:r>
            <a:endParaRPr lang="en-US" sz="24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&#10;SULFUR001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6413"/>
            <a:ext cx="86868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6172200"/>
            <a:ext cx="835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Active oil seeps in the Cozzo Disi Mine, Casteltermine, Sicily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&#10;SULFUR003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9248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036763" y="6248400"/>
            <a:ext cx="4440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Casteltermine, Cozzo Disi Mine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ERACLEA.BEDS                                                   000834BBMacintosh HD                   C1719B5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"/>
            <a:ext cx="5845175" cy="6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107113" y="838200"/>
            <a:ext cx="2808287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THICK BEDS </a:t>
            </a:r>
          </a:p>
          <a:p>
            <a:pPr>
              <a:defRPr/>
            </a:pPr>
            <a:r>
              <a:rPr lang="en-US" sz="2400" b="1">
                <a:cs typeface="+mn-cs"/>
              </a:rPr>
              <a:t>SHOWING</a:t>
            </a:r>
          </a:p>
          <a:p>
            <a:pPr>
              <a:defRPr/>
            </a:pPr>
            <a:r>
              <a:rPr lang="en-US" sz="2400" b="1">
                <a:cs typeface="+mn-cs"/>
              </a:rPr>
              <a:t>MORPHOLOGY</a:t>
            </a:r>
          </a:p>
          <a:p>
            <a:pPr>
              <a:defRPr/>
            </a:pPr>
            <a:r>
              <a:rPr lang="en-US" sz="2400" b="1">
                <a:cs typeface="+mn-cs"/>
              </a:rPr>
              <a:t>OF ORIGINAL</a:t>
            </a:r>
          </a:p>
          <a:p>
            <a:pPr>
              <a:defRPr/>
            </a:pPr>
            <a:r>
              <a:rPr lang="en-US" sz="2400" b="1">
                <a:cs typeface="+mn-cs"/>
              </a:rPr>
              <a:t>PRIMARY</a:t>
            </a:r>
          </a:p>
          <a:p>
            <a:pPr>
              <a:defRPr/>
            </a:pPr>
            <a:r>
              <a:rPr lang="en-US" sz="2400" b="1">
                <a:cs typeface="+mn-cs"/>
              </a:rPr>
              <a:t>GYPSUM, </a:t>
            </a:r>
          </a:p>
          <a:p>
            <a:pPr>
              <a:defRPr/>
            </a:pPr>
            <a:r>
              <a:rPr lang="en-US" sz="2400" b="1">
                <a:cs typeface="+mn-cs"/>
              </a:rPr>
              <a:t>WITH</a:t>
            </a:r>
          </a:p>
          <a:p>
            <a:pPr>
              <a:defRPr/>
            </a:pPr>
            <a:r>
              <a:rPr lang="en-US" sz="2400" b="1">
                <a:cs typeface="+mn-cs"/>
              </a:rPr>
              <a:t>WELL DEFINED</a:t>
            </a:r>
          </a:p>
          <a:p>
            <a:pPr>
              <a:defRPr/>
            </a:pPr>
            <a:r>
              <a:rPr lang="en-US" sz="2400" b="1">
                <a:cs typeface="+mn-cs"/>
              </a:rPr>
              <a:t>BEDDING AND </a:t>
            </a:r>
          </a:p>
          <a:p>
            <a:pPr>
              <a:defRPr/>
            </a:pPr>
            <a:r>
              <a:rPr lang="en-US" sz="2400" b="1">
                <a:cs typeface="+mn-cs"/>
              </a:rPr>
              <a:t>APPROXIMATELY</a:t>
            </a:r>
          </a:p>
          <a:p>
            <a:pPr>
              <a:defRPr/>
            </a:pPr>
            <a:r>
              <a:rPr lang="en-US" sz="2400" b="1">
                <a:cs typeface="+mn-cs"/>
              </a:rPr>
              <a:t>VERTICAL </a:t>
            </a:r>
          </a:p>
          <a:p>
            <a:pPr>
              <a:defRPr/>
            </a:pPr>
            <a:r>
              <a:rPr lang="en-US" sz="2400" b="1">
                <a:cs typeface="+mn-cs"/>
              </a:rPr>
              <a:t>CRYSTAL</a:t>
            </a:r>
          </a:p>
          <a:p>
            <a:pPr>
              <a:defRPr/>
            </a:pPr>
            <a:r>
              <a:rPr lang="en-US" sz="2400" b="1">
                <a:cs typeface="+mn-cs"/>
              </a:rPr>
              <a:t>ARRANGEMENT</a:t>
            </a:r>
            <a:endParaRPr lang="en-US" sz="24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j-cs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30723" name="Picture 4" descr="Grass-like.EVENBEDS                                            000834BBMacintosh HD                   C1719B5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58800"/>
            <a:ext cx="8497887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-76200" y="6248400"/>
            <a:ext cx="940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b="1">
                <a:latin typeface="Arial"/>
                <a:cs typeface="+mn-cs"/>
              </a:rPr>
              <a:t>“</a:t>
            </a:r>
            <a:r>
              <a:rPr lang="en-US" sz="2400" b="1">
                <a:cs typeface="+mn-cs"/>
              </a:rPr>
              <a:t>Banded</a:t>
            </a:r>
            <a:r>
              <a:rPr lang="ja-JP" altLang="en-US" sz="2400" b="1">
                <a:latin typeface="Arial"/>
                <a:cs typeface="+mn-cs"/>
              </a:rPr>
              <a:t>“</a:t>
            </a:r>
            <a:r>
              <a:rPr lang="en-US" sz="2400" b="1">
                <a:cs typeface="+mn-cs"/>
              </a:rPr>
              <a:t> gypsum, alternating with micritic microbial dolomite. 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85738" y="0"/>
            <a:ext cx="877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>
                <a:latin typeface="Arial"/>
                <a:cs typeface="+mn-cs"/>
              </a:rPr>
              <a:t>“</a:t>
            </a:r>
            <a:r>
              <a:rPr lang="en-US" sz="2400">
                <a:cs typeface="+mn-cs"/>
              </a:rPr>
              <a:t>BANDED</a:t>
            </a:r>
            <a:r>
              <a:rPr lang="ja-JP" altLang="en-US" sz="2400">
                <a:latin typeface="Arial"/>
                <a:cs typeface="+mn-cs"/>
              </a:rPr>
              <a:t>”</a:t>
            </a:r>
            <a:r>
              <a:rPr lang="en-US" sz="2400">
                <a:cs typeface="+mn-cs"/>
              </a:rPr>
              <a:t> PRIMARY GYPSUM in THIN, REGULAR BEDDING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 rot="5339806">
            <a:off x="7452519" y="2739232"/>
            <a:ext cx="7381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15 cm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&#10;SULFUR032.jpg                                                  00009BCB&#10;MOUSE_CATCHER                  C798463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661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990600" y="533401"/>
            <a:ext cx="990600" cy="1066800"/>
          </a:xfrm>
          <a:prstGeom prst="line">
            <a:avLst/>
          </a:prstGeom>
          <a:noFill/>
          <a:ln w="76200" cmpd="tri">
            <a:solidFill>
              <a:srgbClr val="F72F4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65125" y="152400"/>
            <a:ext cx="26123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72F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FRACTURE FILL</a:t>
            </a:r>
            <a:endParaRPr lang="en-US" sz="2400" b="1" dirty="0">
              <a:solidFill>
                <a:srgbClr val="F72F46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3733800" y="4419600"/>
            <a:ext cx="1600200" cy="990600"/>
          </a:xfrm>
          <a:prstGeom prst="line">
            <a:avLst/>
          </a:prstGeom>
          <a:noFill/>
          <a:ln w="76200" cmpd="tri">
            <a:solidFill>
              <a:srgbClr val="F72F4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743200" y="54102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72F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BEDDING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88925" y="5959475"/>
            <a:ext cx="8591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ANHYDRITE (after bedded gypsum), being altered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 to sulphur. Dark gray is dolomitic carbonate, Cozzo Disi mine.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H="1">
            <a:off x="5029200" y="2133600"/>
            <a:ext cx="1828800" cy="2743200"/>
          </a:xfrm>
          <a:prstGeom prst="line">
            <a:avLst/>
          </a:prstGeom>
          <a:noFill/>
          <a:ln w="38100">
            <a:solidFill>
              <a:srgbClr val="F72F4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524000"/>
            <a:ext cx="752291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During the  “Consultants’ Meeting on Stable Isotope </a:t>
            </a:r>
          </a:p>
          <a:p>
            <a:r>
              <a:rPr lang="en-US" sz="2400" dirty="0" smtClean="0"/>
              <a:t>Standards and </a:t>
            </a:r>
            <a:r>
              <a:rPr lang="en-US" sz="2400" dirty="0" err="1" smtClean="0"/>
              <a:t>Intercomparison</a:t>
            </a:r>
            <a:r>
              <a:rPr lang="en-US" sz="2400" dirty="0" smtClean="0"/>
              <a:t> Materials” held in</a:t>
            </a:r>
          </a:p>
          <a:p>
            <a:r>
              <a:rPr lang="en-US" sz="2400" b="1" u="sng" dirty="0" smtClean="0"/>
              <a:t>Vienna</a:t>
            </a:r>
            <a:r>
              <a:rPr lang="en-US" sz="2400" dirty="0" smtClean="0"/>
              <a:t>, in1993, this discrepancy was discussed at</a:t>
            </a:r>
          </a:p>
          <a:p>
            <a:r>
              <a:rPr lang="en-US" sz="2400" dirty="0" smtClean="0"/>
              <a:t>length </a:t>
            </a:r>
          </a:p>
          <a:p>
            <a:endParaRPr lang="en-US" sz="2400" dirty="0" smtClean="0"/>
          </a:p>
          <a:p>
            <a:r>
              <a:rPr lang="en-US" sz="2400" dirty="0" smtClean="0"/>
              <a:t>The new reference is now called the  ”VCDT scale” </a:t>
            </a:r>
          </a:p>
          <a:p>
            <a:r>
              <a:rPr lang="en-US" sz="2400" dirty="0" smtClean="0"/>
              <a:t>which is defined by assigning a </a:t>
            </a:r>
            <a:r>
              <a:rPr lang="en-US" sz="2400" b="1" i="1" dirty="0" smtClean="0">
                <a:latin typeface="Symbol" charset="2"/>
                <a:cs typeface="Symbol" charset="2"/>
              </a:rPr>
              <a:t>d</a:t>
            </a:r>
            <a:r>
              <a:rPr lang="en-US" sz="2400" b="1" i="1" baseline="30000" dirty="0" smtClean="0"/>
              <a:t>34</a:t>
            </a:r>
            <a:r>
              <a:rPr lang="en-US" sz="2400" b="1" i="1" dirty="0" smtClean="0"/>
              <a:t>S </a:t>
            </a:r>
            <a:r>
              <a:rPr lang="en-US" sz="2400" dirty="0" smtClean="0"/>
              <a:t>value of -0.3%</a:t>
            </a:r>
            <a:r>
              <a:rPr lang="en-US" sz="1400" b="1" dirty="0" smtClean="0"/>
              <a:t>o</a:t>
            </a:r>
          </a:p>
          <a:p>
            <a:r>
              <a:rPr lang="en-US" sz="2400" dirty="0" smtClean="0"/>
              <a:t>exactly </a:t>
            </a:r>
            <a:r>
              <a:rPr lang="en-US" sz="2400" b="1" dirty="0" smtClean="0">
                <a:solidFill>
                  <a:srgbClr val="FF0000"/>
                </a:solidFill>
              </a:rPr>
              <a:t>(“relative to VCDT”) </a:t>
            </a:r>
            <a:r>
              <a:rPr lang="en-US" sz="2400" dirty="0" smtClean="0"/>
              <a:t>and is now standardized</a:t>
            </a:r>
          </a:p>
          <a:p>
            <a:r>
              <a:rPr lang="en-US" sz="2400" dirty="0" smtClean="0"/>
              <a:t>to the silver sulfide reference material </a:t>
            </a:r>
            <a:r>
              <a:rPr lang="en-US" sz="2400" b="1" dirty="0" smtClean="0"/>
              <a:t>IAEA-S-1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&#10;SULFUR027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3675"/>
            <a:ext cx="89916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6200" y="6096000"/>
            <a:ext cx="898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The thick gypsum bed is now composed of sulphur and aragonite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&#10;sulfur059.jpg                                                  00009BCB&#10;MOUSE_CATCHER                  C798463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6868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172200"/>
            <a:ext cx="9023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Relic of </a:t>
            </a:r>
            <a:r>
              <a:rPr lang="ja-JP" altLang="en-US" sz="1800">
                <a:latin typeface="Arial"/>
                <a:cs typeface="+mn-cs"/>
              </a:rPr>
              <a:t>“</a:t>
            </a:r>
            <a:r>
              <a:rPr lang="en-US" sz="1800">
                <a:cs typeface="+mn-cs"/>
              </a:rPr>
              <a:t>banded</a:t>
            </a:r>
            <a:r>
              <a:rPr lang="ja-JP" altLang="en-US" sz="1800">
                <a:latin typeface="Arial"/>
                <a:cs typeface="+mn-cs"/>
              </a:rPr>
              <a:t>”</a:t>
            </a:r>
            <a:r>
              <a:rPr lang="en-US" sz="1800">
                <a:cs typeface="+mn-cs"/>
              </a:rPr>
              <a:t> gypsum, dark grey is bacterial dolomicrite, white is massive replacive </a:t>
            </a:r>
          </a:p>
          <a:p>
            <a:pPr>
              <a:defRPr/>
            </a:pPr>
            <a:r>
              <a:rPr lang="en-US" sz="1800">
                <a:cs typeface="+mn-cs"/>
              </a:rPr>
              <a:t> aragonite with yellow sulphur.</a:t>
            </a:r>
          </a:p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nEW Sulphur031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33400"/>
            <a:ext cx="7669213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794125" y="10604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2560638" y="6172200"/>
            <a:ext cx="408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OIL SEEPS ALONG ORIGINAL BEDDING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&#10;SULFUR028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81000"/>
            <a:ext cx="75438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82625" y="5638800"/>
            <a:ext cx="8018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Diagenetic front (at arrow) passing between anhydrite and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sulphur. Cozzo Disi, Sicily. NOTE BEDDING!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3124200" y="1981200"/>
            <a:ext cx="7620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>
            <a:off x="6400800" y="1752600"/>
            <a:ext cx="1828800" cy="3048000"/>
          </a:xfrm>
          <a:prstGeom prst="line">
            <a:avLst/>
          </a:prstGeom>
          <a:noFill/>
          <a:ln w="38100">
            <a:solidFill>
              <a:srgbClr val="F72F4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 rot="-3750394">
            <a:off x="6890487" y="3335944"/>
            <a:ext cx="134632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72F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bedding</a:t>
            </a:r>
          </a:p>
        </p:txBody>
      </p:sp>
      <p:sp>
        <p:nvSpPr>
          <p:cNvPr id="2" name="TextBox 1"/>
          <p:cNvSpPr txBox="1"/>
          <p:nvPr/>
        </p:nvSpPr>
        <p:spPr>
          <a:xfrm rot="20700000">
            <a:off x="1681502" y="146098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ALTERATION FRONT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nEW Sulphur016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2400"/>
            <a:ext cx="845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752850" y="6172200"/>
            <a:ext cx="163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cs typeface="+mn-cs"/>
              </a:rPr>
              <a:t>COZZO DISI</a:t>
            </a: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18840000">
            <a:off x="807629" y="2229851"/>
            <a:ext cx="613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ORIGINALLY A MASSIVE SELENITE BED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&#10;SULFUR029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36147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457200"/>
            <a:ext cx="39560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Hand sample of sulphur </a:t>
            </a:r>
          </a:p>
          <a:p>
            <a:pPr>
              <a:defRPr/>
            </a:pPr>
            <a:r>
              <a:rPr lang="en-US" sz="2400">
                <a:cs typeface="+mn-cs"/>
              </a:rPr>
              <a:t>+ secondary calcite or arag-</a:t>
            </a:r>
          </a:p>
          <a:p>
            <a:pPr>
              <a:defRPr/>
            </a:pPr>
            <a:r>
              <a:rPr lang="en-US" sz="2400">
                <a:cs typeface="+mn-cs"/>
              </a:rPr>
              <a:t>onite (white), maintaining </a:t>
            </a:r>
          </a:p>
          <a:p>
            <a:pPr>
              <a:defRPr/>
            </a:pPr>
            <a:r>
              <a:rPr lang="en-US" sz="2400">
                <a:cs typeface="+mn-cs"/>
              </a:rPr>
              <a:t>bedding and some of the</a:t>
            </a:r>
          </a:p>
          <a:p>
            <a:pPr>
              <a:defRPr/>
            </a:pPr>
            <a:r>
              <a:rPr lang="en-US" sz="2400">
                <a:cs typeface="+mn-cs"/>
              </a:rPr>
              <a:t>morphology of the original </a:t>
            </a:r>
          </a:p>
          <a:p>
            <a:pPr>
              <a:defRPr/>
            </a:pPr>
            <a:r>
              <a:rPr lang="en-US" sz="2400">
                <a:cs typeface="+mn-cs"/>
              </a:rPr>
              <a:t>gypsum 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1000" y="3352800"/>
            <a:ext cx="38623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Cozzo Disi, Casteltermine, </a:t>
            </a:r>
          </a:p>
          <a:p>
            <a:pPr>
              <a:defRPr/>
            </a:pPr>
            <a:r>
              <a:rPr lang="en-US" sz="2400">
                <a:cs typeface="+mn-cs"/>
              </a:rPr>
              <a:t>Sicily</a:t>
            </a:r>
            <a:endParaRPr lang="en-US" sz="2400"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&#10;SULFUR030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228600"/>
            <a:ext cx="40973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36480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Original bedding and</a:t>
            </a:r>
          </a:p>
          <a:p>
            <a:pPr>
              <a:defRPr/>
            </a:pPr>
            <a:r>
              <a:rPr lang="en-US" sz="2800">
                <a:cs typeface="+mn-cs"/>
              </a:rPr>
              <a:t>crystal outlines</a:t>
            </a:r>
          </a:p>
          <a:p>
            <a:pPr>
              <a:defRPr/>
            </a:pPr>
            <a:r>
              <a:rPr lang="en-US" sz="2800">
                <a:cs typeface="+mn-cs"/>
              </a:rPr>
              <a:t>preserved by </a:t>
            </a:r>
          </a:p>
          <a:p>
            <a:pPr>
              <a:defRPr/>
            </a:pPr>
            <a:r>
              <a:rPr lang="en-US" sz="2800">
                <a:cs typeface="+mn-cs"/>
              </a:rPr>
              <a:t>dolomitic</a:t>
            </a:r>
          </a:p>
          <a:p>
            <a:pPr>
              <a:defRPr/>
            </a:pPr>
            <a:r>
              <a:rPr lang="en-US" sz="2800">
                <a:cs typeface="+mn-cs"/>
              </a:rPr>
              <a:t>microbialite </a:t>
            </a:r>
          </a:p>
          <a:p>
            <a:pPr>
              <a:defRPr/>
            </a:pPr>
            <a:r>
              <a:rPr lang="en-US" sz="2800">
                <a:cs typeface="+mn-cs"/>
              </a:rPr>
              <a:t>Intercalations</a:t>
            </a:r>
          </a:p>
          <a:p>
            <a:pPr>
              <a:defRPr/>
            </a:pPr>
            <a:endParaRPr lang="en-US" sz="2800">
              <a:cs typeface="+mn-cs"/>
            </a:endParaRPr>
          </a:p>
          <a:p>
            <a:pPr>
              <a:defRPr/>
            </a:pPr>
            <a:r>
              <a:rPr lang="en-US" sz="2800">
                <a:cs typeface="+mn-cs"/>
              </a:rPr>
              <a:t>(Casteltermine, Sicily)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3429000" y="457200"/>
            <a:ext cx="9144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429000" y="5334000"/>
            <a:ext cx="9144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nEW Sulphur039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0413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 descr="nEW Sulphur042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3317875"/>
            <a:ext cx="5537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461125" y="1365250"/>
            <a:ext cx="1109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OIL SEEP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76202" y="4648200"/>
            <a:ext cx="355888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cs typeface="+mn-cs"/>
              </a:rPr>
              <a:t>VOID FILLING IN SULPHUR MINES</a:t>
            </a:r>
          </a:p>
          <a:p>
            <a:pPr algn="ctr">
              <a:defRPr/>
            </a:pPr>
            <a:endParaRPr lang="en-US" b="1" dirty="0" smtClean="0">
              <a:cs typeface="+mn-cs"/>
            </a:endParaRP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SKELETAL </a:t>
            </a:r>
            <a:r>
              <a:rPr lang="en-US" b="1" dirty="0">
                <a:cs typeface="+mn-cs"/>
              </a:rPr>
              <a:t>- GROWTH OF</a:t>
            </a:r>
          </a:p>
          <a:p>
            <a:pPr algn="ctr">
              <a:defRPr/>
            </a:pPr>
            <a:r>
              <a:rPr lang="en-US" b="1" dirty="0">
                <a:cs typeface="+mn-cs"/>
              </a:rPr>
              <a:t>PSEUDOHEXAONAL</a:t>
            </a:r>
          </a:p>
          <a:p>
            <a:pPr algn="ctr">
              <a:defRPr/>
            </a:pPr>
            <a:r>
              <a:rPr lang="en-US" b="1" dirty="0">
                <a:cs typeface="+mn-cs"/>
              </a:rPr>
              <a:t>ARAGONITE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CRYSTALS-THESE CRYSTALS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 ARE SKELETAL (HOLLOW)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 descr="nEW Sulphur026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67056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7" descr="nEW Sulphur023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nEW Sulphur030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48640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5925597" y="4876800"/>
            <a:ext cx="258235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cs typeface="+mn-cs"/>
              </a:rPr>
              <a:t>SKELETAL GROWTH OF</a:t>
            </a:r>
          </a:p>
          <a:p>
            <a:pPr algn="ctr">
              <a:defRPr/>
            </a:pPr>
            <a:r>
              <a:rPr lang="en-US" b="1" dirty="0">
                <a:cs typeface="+mn-cs"/>
              </a:rPr>
              <a:t>PSEUDOHEXAONAL</a:t>
            </a:r>
          </a:p>
          <a:p>
            <a:pPr algn="ctr">
              <a:defRPr/>
            </a:pPr>
            <a:r>
              <a:rPr lang="en-US" b="1" dirty="0">
                <a:cs typeface="+mn-cs"/>
              </a:rPr>
              <a:t>HOLLOW ARAGONITE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CRYSTALS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WITH S FILLING</a:t>
            </a:r>
            <a:endParaRPr lang="en-US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nEW Sulphur034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1562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 descr="nEW Sulphur035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400"/>
            <a:ext cx="52578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7" descr="nEW Sulphur050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13" y="3429000"/>
            <a:ext cx="48195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609600"/>
            <a:ext cx="3467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Skeletal crystals of aragonite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field _Fig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4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6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&#10;SULFUR016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8486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8350" y="59436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Sulphur and aragonite, produced by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biogenetic alteration of gypsum, growing in a void space.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nEW Sulphur036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606425"/>
            <a:ext cx="8824913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295400" y="228600"/>
            <a:ext cx="70637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cs typeface="+mn-cs"/>
              </a:rPr>
              <a:t>SECONDARY GYPSUM, FROM RECYCLED </a:t>
            </a:r>
            <a:r>
              <a:rPr lang="en-US" b="1" dirty="0" smtClean="0">
                <a:cs typeface="+mn-cs"/>
              </a:rPr>
              <a:t>SULPHUR, NEAR SURFACE</a:t>
            </a:r>
            <a:endParaRPr lang="en-US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55838" y="1524000"/>
            <a:ext cx="4630737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>
                <a:cs typeface="+mn-cs"/>
              </a:rPr>
              <a:t>KARST FILL SULPHUR</a:t>
            </a:r>
          </a:p>
          <a:p>
            <a:pPr algn="ctr">
              <a:defRPr/>
            </a:pPr>
            <a:r>
              <a:rPr lang="en-US" sz="3200" b="1">
                <a:cs typeface="+mn-cs"/>
              </a:rPr>
              <a:t>(another variatIon</a:t>
            </a:r>
          </a:p>
          <a:p>
            <a:pPr algn="ctr">
              <a:defRPr/>
            </a:pPr>
            <a:r>
              <a:rPr lang="en-US" sz="3200" b="1">
                <a:cs typeface="+mn-cs"/>
              </a:rPr>
              <a:t>but still bacterial)</a:t>
            </a:r>
          </a:p>
          <a:p>
            <a:pPr algn="ctr">
              <a:defRPr/>
            </a:pPr>
            <a:endParaRPr lang="en-US" sz="3200" b="1">
              <a:cs typeface="+mn-cs"/>
            </a:endParaRPr>
          </a:p>
          <a:p>
            <a:pPr algn="ctr">
              <a:defRPr/>
            </a:pPr>
            <a:r>
              <a:rPr lang="en-US" sz="2000">
                <a:cs typeface="+mn-cs"/>
              </a:rPr>
              <a:t>Ciavolotta Mine, NE of Agrigento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nEW Sulphur007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3513138"/>
            <a:ext cx="4926012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nEW Sulphur008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613525" y="1928813"/>
            <a:ext cx="2058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cs typeface="+mn-cs"/>
              </a:rPr>
              <a:t>Ciavolotta Mine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33" y="5029200"/>
            <a:ext cx="42370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temperature </a:t>
            </a:r>
            <a:r>
              <a:rPr lang="en-US" sz="2000" dirty="0" err="1" smtClean="0"/>
              <a:t>wjthin</a:t>
            </a:r>
            <a:r>
              <a:rPr lang="en-US" sz="2000" dirty="0" smtClean="0"/>
              <a:t> the working</a:t>
            </a:r>
          </a:p>
          <a:p>
            <a:r>
              <a:rPr lang="en-US" sz="2000" dirty="0" smtClean="0"/>
              <a:t>area of this mine was as warm</a:t>
            </a:r>
          </a:p>
          <a:p>
            <a:r>
              <a:rPr lang="en-US" sz="2000" dirty="0" smtClean="0"/>
              <a:t>as 48 degrees C. Miners commonly</a:t>
            </a:r>
          </a:p>
          <a:p>
            <a:r>
              <a:rPr lang="en-US" sz="2000" dirty="0" smtClean="0"/>
              <a:t>worked in their ‘skivvies’.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&#10;SULFUR036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-323850" y="5316538"/>
            <a:ext cx="94916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Sulphur formed in the upper part of a karstic sulphur mine.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Dark color possibly caused by accumulation of high-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	temperature polymorph of S or else included hydrodrocarbon. </a:t>
            </a:r>
          </a:p>
          <a:p>
            <a:pPr algn="ctr">
              <a:defRPr/>
            </a:pPr>
            <a:r>
              <a:rPr lang="en-US" sz="2000">
                <a:cs typeface="+mn-cs"/>
              </a:rPr>
              <a:t>					Ciavolotta Mine, NE of Agrigento</a:t>
            </a:r>
            <a:r>
              <a:rPr lang="en-US" sz="2400">
                <a:cs typeface="+mn-cs"/>
              </a:rPr>
              <a:t>  </a:t>
            </a:r>
            <a:endParaRPr lang="en-US" sz="2400"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&#10;SULFUR025.jpg                                                  004BAFB1Macintosh HD                   BC93A1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1534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14300" y="5867400"/>
            <a:ext cx="8915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cs typeface="+mn-cs"/>
              </a:rPr>
              <a:t>Amber-colored sulphur- </a:t>
            </a:r>
            <a:r>
              <a:rPr lang="en-US" sz="2800" dirty="0" err="1">
                <a:cs typeface="+mn-cs"/>
              </a:rPr>
              <a:t>Ciavolotta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smtClean="0">
                <a:cs typeface="+mn-cs"/>
              </a:rPr>
              <a:t>Mine</a:t>
            </a:r>
          </a:p>
          <a:p>
            <a:pPr algn="ctr">
              <a:defRPr/>
            </a:pPr>
            <a:r>
              <a:rPr lang="en-US" sz="2800" dirty="0" smtClean="0">
                <a:cs typeface="+mn-cs"/>
              </a:rPr>
              <a:t>S polymorph (formed at elevated T)</a:t>
            </a:r>
            <a:r>
              <a:rPr lang="en-US" sz="2800" dirty="0" smtClean="0">
                <a:cs typeface="+mn-cs"/>
              </a:rPr>
              <a:t>.</a:t>
            </a:r>
            <a:endParaRPr lang="en-US" sz="28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nEW Sulphur009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4038600"/>
            <a:ext cx="38798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cs typeface="+mn-cs"/>
              </a:rPr>
              <a:t>Ciavolotta Mine</a:t>
            </a:r>
          </a:p>
          <a:p>
            <a:pPr>
              <a:defRPr/>
            </a:pPr>
            <a:r>
              <a:rPr lang="en-US" sz="2400">
                <a:cs typeface="+mn-cs"/>
              </a:rPr>
              <a:t>White is finely crystalline </a:t>
            </a:r>
          </a:p>
          <a:p>
            <a:pPr>
              <a:defRPr/>
            </a:pPr>
            <a:r>
              <a:rPr lang="en-US" sz="2400">
                <a:cs typeface="+mn-cs"/>
              </a:rPr>
              <a:t>aragonite with a calcite rim.</a:t>
            </a:r>
          </a:p>
        </p:txBody>
      </p:sp>
      <p:pic>
        <p:nvPicPr>
          <p:cNvPr id="51203" name="Picture 4" descr="nEW Sulphur048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43313"/>
            <a:ext cx="50292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nEW Sulphur019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46735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 descr="nEW Sulphur024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508125" y="13652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812925" y="15176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46125" y="5927725"/>
            <a:ext cx="2058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cs typeface="+mn-cs"/>
              </a:rPr>
              <a:t>Ciavolotta</a:t>
            </a:r>
            <a:r>
              <a:rPr lang="en-US" sz="2000" b="1" dirty="0">
                <a:cs typeface="+mn-cs"/>
              </a:rPr>
              <a:t> Mine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822325" y="12890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096000" y="4800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Ciavolotta Mine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nEW Sulphur043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85800"/>
            <a:ext cx="7516813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nEW Sulphur022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0"/>
            <a:ext cx="8839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541713" y="533400"/>
            <a:ext cx="205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cs typeface="+mn-cs"/>
              </a:rPr>
              <a:t>Ciavolotta Mine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n_S_2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0"/>
            <a:ext cx="923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65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nEW Sulphur018.jpg                                             002FC25E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57200"/>
            <a:ext cx="8126413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541713" y="6096000"/>
            <a:ext cx="205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cs typeface="+mn-cs"/>
              </a:rPr>
              <a:t>Ciavolotta Mine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209800" y="2819400"/>
            <a:ext cx="556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cs typeface="+mn-cs"/>
              </a:rPr>
              <a:t>THERMOCHEMICAL SULPHUR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4988" y="1981200"/>
            <a:ext cx="6615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MOST SULPHUR IS FORMED BY</a:t>
            </a:r>
          </a:p>
          <a:p>
            <a:pPr algn="ctr"/>
            <a:r>
              <a:rPr lang="en-US" sz="2800" b="1" dirty="0" smtClean="0"/>
              <a:t>BACTERIAL SULPHATE REDUCTION-</a:t>
            </a:r>
          </a:p>
          <a:p>
            <a:pPr algn="ctr"/>
            <a:r>
              <a:rPr lang="en-US" sz="2800" b="1" dirty="0" smtClean="0"/>
              <a:t> </a:t>
            </a:r>
          </a:p>
          <a:p>
            <a:pPr algn="ctr"/>
            <a:r>
              <a:rPr lang="en-US" sz="3600" b="1" dirty="0" smtClean="0"/>
              <a:t>BSR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8314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447800"/>
            <a:ext cx="61014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BSR BEGINS IN DIAGENETIC SETTINGS</a:t>
            </a:r>
          </a:p>
          <a:p>
            <a:pPr algn="ctr"/>
            <a:r>
              <a:rPr lang="en-US" sz="2400" b="1" dirty="0" smtClean="0"/>
              <a:t> AT RELATIVELY LOW TEMPERATURES</a:t>
            </a:r>
          </a:p>
          <a:p>
            <a:pPr algn="ctr"/>
            <a:r>
              <a:rPr lang="en-US" sz="2400" b="1" dirty="0" smtClean="0"/>
              <a:t>FROM 0 TO</a:t>
            </a:r>
            <a:r>
              <a:rPr lang="en-US" sz="2400" b="1" dirty="0"/>
              <a:t> </a:t>
            </a:r>
            <a:r>
              <a:rPr lang="en-US" sz="2400" b="1" dirty="0" smtClean="0"/>
              <a:t>60-80 °C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59965" y="3048000"/>
            <a:ext cx="61699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ABOVE THESE TEMPERATURES </a:t>
            </a:r>
            <a:r>
              <a:rPr lang="en-US" sz="2400" b="1" dirty="0" smtClean="0"/>
              <a:t>THE </a:t>
            </a:r>
          </a:p>
          <a:p>
            <a:pPr algn="ctr"/>
            <a:r>
              <a:rPr lang="en-US" sz="2400" b="1" dirty="0" smtClean="0"/>
              <a:t>NORMAL RANGE OF </a:t>
            </a:r>
            <a:r>
              <a:rPr lang="en-US" sz="2400" b="1" dirty="0"/>
              <a:t>BACTERIA</a:t>
            </a:r>
          </a:p>
          <a:p>
            <a:pPr algn="ctr"/>
            <a:r>
              <a:rPr lang="en-US" sz="2400" b="1" dirty="0"/>
              <a:t>CEASE </a:t>
            </a:r>
            <a:r>
              <a:rPr lang="en-US" sz="2400" b="1" dirty="0" smtClean="0"/>
              <a:t>FUNCTIONING</a:t>
            </a:r>
          </a:p>
          <a:p>
            <a:pPr algn="ctr"/>
            <a:r>
              <a:rPr lang="en-US" sz="2400" b="1" dirty="0" smtClean="0"/>
              <a:t>AND</a:t>
            </a:r>
          </a:p>
          <a:p>
            <a:pPr algn="ctr"/>
            <a:r>
              <a:rPr lang="en-US" sz="2400" b="1" dirty="0" smtClean="0"/>
              <a:t>ONLY HYPERTHERMOPHILIC BACTERIA</a:t>
            </a:r>
          </a:p>
          <a:p>
            <a:pPr algn="ctr"/>
            <a:r>
              <a:rPr lang="en-US" sz="2400" b="1" dirty="0" smtClean="0"/>
              <a:t>ARE PRESENT</a:t>
            </a:r>
          </a:p>
          <a:p>
            <a:pPr algn="ctr"/>
            <a:r>
              <a:rPr lang="en-US" sz="2400" b="1" dirty="0" smtClean="0"/>
              <a:t>(SLOW GROWTH)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347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hel_2001_fi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8600"/>
            <a:ext cx="94488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2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676400"/>
            <a:ext cx="848020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THERMOCHEMICAL SULPHUR  FIRST APPEARS </a:t>
            </a:r>
          </a:p>
          <a:p>
            <a:r>
              <a:rPr lang="en-US" sz="2400" b="1" dirty="0" smtClean="0"/>
              <a:t>AT TEMPERATURES ABOVE 80°C BUT IS MOST </a:t>
            </a:r>
          </a:p>
          <a:p>
            <a:r>
              <a:rPr lang="en-US" sz="2400" b="1" dirty="0" smtClean="0"/>
              <a:t>COMMON BETWEEN 100 – 140°C.</a:t>
            </a:r>
          </a:p>
          <a:p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IT IS APPARENTLY GOVERNED BY SEVERAL FACTORS; </a:t>
            </a:r>
          </a:p>
          <a:p>
            <a:r>
              <a:rPr lang="en-US" sz="2400" b="1" dirty="0" smtClean="0"/>
              <a:t>ORGANIC</a:t>
            </a:r>
            <a:r>
              <a:rPr lang="en-US" sz="2400" b="1" dirty="0"/>
              <a:t> </a:t>
            </a:r>
            <a:r>
              <a:rPr lang="en-US" sz="2400" b="1" dirty="0" smtClean="0"/>
              <a:t>REACTANTS, KINETIC CATALYSTS AND/OR </a:t>
            </a:r>
          </a:p>
          <a:p>
            <a:r>
              <a:rPr lang="en-US" sz="2400" b="1" dirty="0" smtClean="0"/>
              <a:t>INHIBITORS, ANHYDRITE DISSOLUTION RATES,</a:t>
            </a:r>
          </a:p>
          <a:p>
            <a:r>
              <a:rPr lang="en-US" sz="2400" b="1" dirty="0" smtClean="0"/>
              <a:t>WETTABILITY, AND MIGRATION/DIFFUSION RATES.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242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1" y="1447800"/>
            <a:ext cx="76402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PRODUCTS OF BSR AND TSR ARE SIMILAR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THE PRIMARY INORGANIC REACTION PRODUCTS</a:t>
            </a:r>
          </a:p>
          <a:p>
            <a:pPr algn="ctr"/>
            <a:r>
              <a:rPr lang="en-US" sz="2400" b="1" dirty="0" smtClean="0"/>
              <a:t>ARE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 AND CO</a:t>
            </a:r>
            <a:r>
              <a:rPr lang="en-US" sz="2400" b="1" baseline="-25000" dirty="0" smtClean="0"/>
              <a:t>2</a:t>
            </a:r>
          </a:p>
          <a:p>
            <a:pPr algn="ctr"/>
            <a:endParaRPr lang="en-US" sz="2400" b="1" baseline="-25000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7716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828800"/>
            <a:ext cx="70699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ELEMENTAL SULPHUR USUALLY APPEARS</a:t>
            </a:r>
          </a:p>
          <a:p>
            <a:pPr algn="ctr"/>
            <a:r>
              <a:rPr lang="en-US" sz="2400" b="1" dirty="0" smtClean="0"/>
              <a:t>IN NOTABLE QUANTITIES WHEN THE SYSTEM</a:t>
            </a:r>
          </a:p>
          <a:p>
            <a:pPr algn="ctr"/>
            <a:r>
              <a:rPr lang="en-US" sz="2400" b="1" dirty="0" smtClean="0"/>
              <a:t> IS RUNNING OUT OF</a:t>
            </a:r>
          </a:p>
          <a:p>
            <a:pPr algn="ctr"/>
            <a:r>
              <a:rPr lang="en-US" sz="2400" b="1" dirty="0" smtClean="0"/>
              <a:t>REACTIVE HYDROCARBONS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242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90600"/>
            <a:ext cx="7640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PRIMARY INORGANIC REACTION PRODUCTS</a:t>
            </a:r>
          </a:p>
          <a:p>
            <a:r>
              <a:rPr lang="en-US" sz="2400" b="1" dirty="0" smtClean="0"/>
              <a:t>IN BOTH THERMAL REGIMES ARE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 AND CO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92734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021" y="3962400"/>
            <a:ext cx="835877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</a:t>
            </a:r>
            <a:r>
              <a:rPr lang="en-US" sz="2400" b="1" dirty="0"/>
              <a:t>PRIMARY MINERALS FORMED, IN THE PRESENCE</a:t>
            </a:r>
          </a:p>
          <a:p>
            <a:pPr algn="ctr"/>
            <a:r>
              <a:rPr lang="en-US" sz="2400" b="1" dirty="0"/>
              <a:t>OF ALKALI EARTHS,</a:t>
            </a:r>
          </a:p>
          <a:p>
            <a:pPr algn="ctr"/>
            <a:r>
              <a:rPr lang="en-US" sz="2400" b="1" dirty="0"/>
              <a:t>ARE CARBONATES (CALCITE AND DOLOMITE)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WITH MORE </a:t>
            </a:r>
            <a:r>
              <a:rPr lang="en-US" sz="2400" b="1" dirty="0" smtClean="0"/>
              <a:t>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 + OTHER IONS </a:t>
            </a:r>
            <a:endParaRPr lang="en-US" sz="2400" b="1" dirty="0"/>
          </a:p>
          <a:p>
            <a:pPr algn="ctr"/>
            <a:r>
              <a:rPr lang="en-US" sz="2400" b="1" dirty="0"/>
              <a:t>IRON SULPHIDES, GALENA AND SPHALERITE FORM</a:t>
            </a: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990600"/>
            <a:ext cx="7640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PRIMARY INORGANIC REACTION PRODUCTS</a:t>
            </a:r>
          </a:p>
          <a:p>
            <a:r>
              <a:rPr lang="en-US" sz="2400" b="1" dirty="0" smtClean="0"/>
              <a:t>IN BOTH THERMAL REGIMES ARE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 AND CO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73242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7311" y="2438400"/>
            <a:ext cx="540168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90% of </a:t>
            </a:r>
            <a:r>
              <a:rPr lang="en-US" sz="4000" b="1" dirty="0" smtClean="0"/>
              <a:t>S is dissolved</a:t>
            </a:r>
          </a:p>
          <a:p>
            <a:r>
              <a:rPr lang="en-US" sz="4000" b="1" dirty="0" smtClean="0"/>
              <a:t>in </a:t>
            </a:r>
            <a:r>
              <a:rPr lang="en-US" sz="4000" b="1" dirty="0"/>
              <a:t>oceans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4324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field_Tab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3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l_fi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4444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1117</Words>
  <Application>Microsoft Macintosh PowerPoint</Application>
  <PresentationFormat>On-screen Show (4:3)</PresentationFormat>
  <Paragraphs>261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B.C. SCHREIBER</dc:creator>
  <cp:lastModifiedBy>Office 2004 Test Drive User</cp:lastModifiedBy>
  <cp:revision>120</cp:revision>
  <dcterms:created xsi:type="dcterms:W3CDTF">2008-09-15T17:53:55Z</dcterms:created>
  <dcterms:modified xsi:type="dcterms:W3CDTF">2013-06-10T23:32:42Z</dcterms:modified>
</cp:coreProperties>
</file>